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3" r:id="rId6"/>
    <p:sldId id="271" r:id="rId7"/>
    <p:sldId id="262" r:id="rId8"/>
    <p:sldId id="268" r:id="rId9"/>
    <p:sldId id="269" r:id="rId10"/>
    <p:sldId id="260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2D5"/>
    <a:srgbClr val="FFEA42"/>
    <a:srgbClr val="EA5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36" d="100"/>
          <a:sy n="136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stepanian@longhill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Tara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Stepanian</a:t>
            </a:r>
            <a:endParaRPr lang="en-US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2" name="AutoShape 18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AutoShape 20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AutoShape 22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Love_mat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4237667" cy="390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C00000"/>
                </a:solidFill>
              </a:rPr>
              <a:t>Course Highlights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450590"/>
            <a:ext cx="81534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*</a:t>
            </a:r>
            <a:r>
              <a:rPr lang="en-US" sz="2400" dirty="0"/>
              <a:t>Variable equations and expressions</a:t>
            </a:r>
          </a:p>
          <a:p>
            <a:r>
              <a:rPr lang="en-US" sz="2400" dirty="0"/>
              <a:t>*Integers</a:t>
            </a:r>
          </a:p>
          <a:p>
            <a:r>
              <a:rPr lang="en-US" sz="2400" dirty="0"/>
              <a:t>*Extend understanding of fractions  </a:t>
            </a:r>
          </a:p>
          <a:p>
            <a:r>
              <a:rPr lang="en-US" sz="2400" dirty="0"/>
              <a:t>*Proportions</a:t>
            </a:r>
          </a:p>
          <a:p>
            <a:r>
              <a:rPr lang="en-US" sz="2400" dirty="0"/>
              <a:t>*Interpreting Graphs </a:t>
            </a:r>
          </a:p>
          <a:p>
            <a:r>
              <a:rPr lang="en-US" sz="2400" dirty="0"/>
              <a:t>*</a:t>
            </a:r>
            <a:r>
              <a:rPr lang="en-US" sz="2400" dirty="0" err="1"/>
              <a:t>Percents</a:t>
            </a:r>
            <a:r>
              <a:rPr lang="en-US" sz="2400" dirty="0"/>
              <a:t> </a:t>
            </a:r>
          </a:p>
          <a:p>
            <a:r>
              <a:rPr lang="en-US" sz="2400" dirty="0"/>
              <a:t>*Area, Volume and Surface Area</a:t>
            </a:r>
          </a:p>
          <a:p>
            <a:r>
              <a:rPr lang="en-US" sz="2400" dirty="0"/>
              <a:t>*Probability</a:t>
            </a:r>
          </a:p>
          <a:p>
            <a:r>
              <a:rPr lang="en-US" sz="2400" dirty="0"/>
              <a:t>*Inequalities</a:t>
            </a:r>
          </a:p>
          <a:p>
            <a:r>
              <a:rPr lang="en-US" sz="2400" dirty="0"/>
              <a:t>*Slope </a:t>
            </a:r>
            <a:endParaRPr lang="en-US" sz="2400" dirty="0">
              <a:effectLst/>
            </a:endParaRPr>
          </a:p>
        </p:txBody>
      </p:sp>
      <p:pic>
        <p:nvPicPr>
          <p:cNvPr id="4" name="Picture 16" descr="http://www.tanyakhovanova.com/Jokes/xwhy/20080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838199" cy="80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Grades will be based on </a:t>
            </a:r>
            <a:r>
              <a:rPr lang="en-US" b="1" dirty="0" smtClean="0">
                <a:ea typeface="ＭＳ Ｐゴシック" pitchFamily="34" charset="-128"/>
              </a:rPr>
              <a:t>Total Points Earned/ Total Points Attempted</a:t>
            </a:r>
            <a:r>
              <a:rPr lang="en-US" dirty="0" smtClean="0">
                <a:ea typeface="ＭＳ Ｐゴシック" pitchFamily="34" charset="-128"/>
              </a:rPr>
              <a:t>. The following ranges are approximate for each category:</a:t>
            </a:r>
          </a:p>
          <a:p>
            <a:pPr marL="457200" lvl="1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Tests – 50 to 100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Quizzes – </a:t>
            </a:r>
            <a:r>
              <a:rPr lang="en-US" dirty="0" smtClean="0">
                <a:ea typeface="ＭＳ Ｐゴシック" pitchFamily="34" charset="-128"/>
              </a:rPr>
              <a:t>25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50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Classwork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Projects – 50 to </a:t>
            </a:r>
            <a:r>
              <a:rPr lang="en-US" dirty="0" smtClean="0">
                <a:ea typeface="ＭＳ Ｐゴシック" pitchFamily="34" charset="-128"/>
              </a:rPr>
              <a:t>75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Homework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Picture 12" descr="http://ts1.mm.bing.net/th?&amp;id=JN.kgfNKBPXCtsqlzEPnKGskA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461369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i="1" dirty="0" smtClean="0"/>
              <a:t>I am looking forward to a great year together!</a:t>
            </a:r>
            <a:endParaRPr lang="en-US" sz="6600" i="1" dirty="0"/>
          </a:p>
        </p:txBody>
      </p:sp>
      <p:sp>
        <p:nvSpPr>
          <p:cNvPr id="36866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About Me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Bachelor’s </a:t>
            </a:r>
            <a:r>
              <a:rPr lang="en-US" dirty="0">
                <a:solidFill>
                  <a:srgbClr val="FF0000"/>
                </a:solidFill>
              </a:rPr>
              <a:t>Degree - Muhlenberg College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Degree - The College of Saint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Elizabeth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NJ State Certificates: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Math Specialization Grades 5-8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Special </a:t>
            </a:r>
            <a:r>
              <a:rPr lang="en-US" dirty="0"/>
              <a:t>Education K-12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/>
              <a:t>Elementary </a:t>
            </a:r>
            <a:r>
              <a:rPr lang="en-US" dirty="0" smtClean="0"/>
              <a:t>K-8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Science Specialization Grades 5-8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Highly Qualified in </a:t>
            </a:r>
            <a:r>
              <a:rPr lang="en-US" dirty="0"/>
              <a:t>Language Arts </a:t>
            </a:r>
            <a:r>
              <a:rPr lang="en-US" dirty="0" smtClean="0"/>
              <a:t>K-8</a:t>
            </a:r>
            <a:endParaRPr lang="en-US" dirty="0"/>
          </a:p>
        </p:txBody>
      </p:sp>
      <p:pic>
        <p:nvPicPr>
          <p:cNvPr id="5124" name="Picture 4" descr="http://ts2.mm.bing.net/th?id=JN.V544bTtWCzqhmJZnqOYvAg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1562100" cy="1562100"/>
          </a:xfrm>
          <a:prstGeom prst="rect">
            <a:avLst/>
          </a:prstGeom>
          <a:noFill/>
        </p:spPr>
      </p:pic>
      <p:pic>
        <p:nvPicPr>
          <p:cNvPr id="5122" name="Picture 2" descr="http://ts1.mm.bing.net/th?&amp;id=JN.MwqQKe2b6B0zgVxY2JpzLQ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8225" cy="941232"/>
          </a:xfrm>
          <a:prstGeom prst="rect">
            <a:avLst/>
          </a:prstGeom>
          <a:noFill/>
        </p:spPr>
      </p:pic>
      <p:pic>
        <p:nvPicPr>
          <p:cNvPr id="6" name="Picture 2" descr="http://ts1.mm.bing.net/th?&amp;id=JN.2qAdu5F87M440LEx6Kx5Pw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6023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Math Experience Outside of School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Chyten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SAT/ 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Algebra I, Algebra II, Geometry, Pre-Calculus</a:t>
            </a:r>
          </a:p>
        </p:txBody>
      </p:sp>
      <p:pic>
        <p:nvPicPr>
          <p:cNvPr id="4098" name="Picture 2" descr="http://ts4.mm.bing.net/th?id=JN.y6stKMeE9Wd7T5WYfWVw0Q&amp;w=293&amp;h=185&amp;c=7&amp;rs=1&amp;qlt=90&amp;o=4&amp;url=http%3a%2f%2ftriangle.dealsaver.com%2fengine%2fSplashDetails.aspx%3fcontestid%3d31804%26productid%3d4068433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2600531" cy="1641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sat.collegeboard.org/img/content/studyguide_web_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253684" cy="1651021"/>
          </a:xfrm>
          <a:prstGeom prst="rect">
            <a:avLst/>
          </a:prstGeom>
          <a:noFill/>
        </p:spPr>
      </p:pic>
      <p:pic>
        <p:nvPicPr>
          <p:cNvPr id="4102" name="Picture 6" descr="http://www.amtutoring.com/clients/865321/3103776_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799"/>
            <a:ext cx="1312093" cy="1706759"/>
          </a:xfrm>
          <a:prstGeom prst="rect">
            <a:avLst/>
          </a:prstGeom>
          <a:noFill/>
        </p:spPr>
      </p:pic>
      <p:pic>
        <p:nvPicPr>
          <p:cNvPr id="4104" name="Picture 8" descr="http://college.cengage.com/shared/images/covers/booksite_coverart/0618052917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800600"/>
            <a:ext cx="876300" cy="1168400"/>
          </a:xfrm>
          <a:prstGeom prst="rect">
            <a:avLst/>
          </a:prstGeom>
          <a:noFill/>
        </p:spPr>
      </p:pic>
      <p:pic>
        <p:nvPicPr>
          <p:cNvPr id="4106" name="Picture 10" descr="http://www.nutshellmath.com/static/images/textbooks/geo/geo_app_reas_me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733800"/>
            <a:ext cx="833804" cy="1083945"/>
          </a:xfrm>
          <a:prstGeom prst="rect">
            <a:avLst/>
          </a:prstGeom>
          <a:noFill/>
        </p:spPr>
      </p:pic>
      <p:pic>
        <p:nvPicPr>
          <p:cNvPr id="4108" name="Picture 12" descr="http://www.stjohnshigh.org/s/804/images/editor/eshoro/algebra_i_text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733800"/>
            <a:ext cx="841910" cy="1012422"/>
          </a:xfrm>
          <a:prstGeom prst="rect">
            <a:avLst/>
          </a:prstGeom>
          <a:noFill/>
        </p:spPr>
      </p:pic>
      <p:pic>
        <p:nvPicPr>
          <p:cNvPr id="4110" name="Picture 14" descr="http://thumbs2.ebaystatic.com/d/l225/m/m3kbz9KpUlVwjyR9syelLU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724400"/>
            <a:ext cx="877485" cy="1182241"/>
          </a:xfrm>
          <a:prstGeom prst="rect">
            <a:avLst/>
          </a:prstGeom>
          <a:noFill/>
        </p:spPr>
      </p:pic>
      <p:pic>
        <p:nvPicPr>
          <p:cNvPr id="11" name="Picture 4" descr="http://ts1.mm.bing.net/th?&amp;id=JN.sbolIUdIa5xLwNMwRlumhw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52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Home Life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Family has resided in LHT for over 30 years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Chatham, NJ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act2shoppe.com/contact/images/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44" y="1828800"/>
            <a:ext cx="2919112" cy="2181226"/>
          </a:xfrm>
          <a:prstGeom prst="rect">
            <a:avLst/>
          </a:prstGeom>
          <a:noFill/>
        </p:spPr>
      </p:pic>
      <p:pic>
        <p:nvPicPr>
          <p:cNvPr id="3077" name="Picture 5" descr="C:\Users\tstepanian\AppData\Local\Microsoft\Windows\Temporary Internet Files\Content.IE5\43RXDP3G\IMG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48200"/>
            <a:ext cx="2540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8" descr="http://www.mathcelebrity.com/images/chalkboar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549971" cy="108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Expectations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u="sng" dirty="0" smtClean="0"/>
              <a:t>Of Students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Prepared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Assignment pad, homework (checked), binder, pencil, expo marker, highlighter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Open Mind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EVERYONE  can do math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Respectful</a:t>
            </a:r>
            <a:endParaRPr lang="en-US" sz="3600" dirty="0"/>
          </a:p>
        </p:txBody>
      </p:sp>
      <p:pic>
        <p:nvPicPr>
          <p:cNvPr id="6" name="Picture 10" descr="http://ts1.mm.bing.net/th?&amp;id=JN.18pOPzfzhCUdPKEDxPSTCw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5260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72D5"/>
                </a:solidFill>
              </a:rPr>
              <a:t>Goals for Students</a:t>
            </a:r>
            <a:endParaRPr lang="en-US" dirty="0">
              <a:solidFill>
                <a:srgbClr val="4772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Confidence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Self-advocate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e 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4419600" cy="2914374"/>
          </a:xfrm>
          <a:prstGeom prst="rect">
            <a:avLst/>
          </a:prstGeom>
        </p:spPr>
      </p:pic>
      <p:pic>
        <p:nvPicPr>
          <p:cNvPr id="5" name="Picture 4" descr="i 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2971800" cy="1995661"/>
          </a:xfrm>
          <a:prstGeom prst="rect">
            <a:avLst/>
          </a:prstGeom>
        </p:spPr>
      </p:pic>
      <p:pic>
        <p:nvPicPr>
          <p:cNvPr id="6" name="Picture 5" descr="trust yourse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3879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Given </a:t>
            </a:r>
            <a:r>
              <a:rPr lang="en-US" dirty="0" smtClean="0">
                <a:solidFill>
                  <a:srgbClr val="C00000"/>
                </a:solidFill>
              </a:rPr>
              <a:t>4-5 </a:t>
            </a:r>
            <a:r>
              <a:rPr lang="en-US" dirty="0">
                <a:solidFill>
                  <a:srgbClr val="C00000"/>
                </a:solidFill>
              </a:rPr>
              <a:t>days a week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Should </a:t>
            </a:r>
            <a:r>
              <a:rPr lang="en-US" dirty="0"/>
              <a:t>not take hours (20-30 </a:t>
            </a:r>
            <a:r>
              <a:rPr lang="en-US" dirty="0" smtClean="0"/>
              <a:t>min only)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</a:rPr>
              <a:t>To reinforce skills learned in class</a:t>
            </a:r>
            <a:endParaRPr lang="en-US" dirty="0">
              <a:solidFill>
                <a:srgbClr val="C00000"/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Checked </a:t>
            </a:r>
            <a:r>
              <a:rPr lang="en-US" dirty="0" smtClean="0"/>
              <a:t>with answer key from the computer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Posted </a:t>
            </a:r>
            <a:r>
              <a:rPr lang="en-US" dirty="0"/>
              <a:t>on the </a:t>
            </a:r>
            <a:r>
              <a:rPr lang="en-US" dirty="0" smtClean="0"/>
              <a:t>website, board, handout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www.longhill.org</a:t>
            </a:r>
            <a:endParaRPr lang="en-US" dirty="0"/>
          </a:p>
        </p:txBody>
      </p:sp>
      <p:pic>
        <p:nvPicPr>
          <p:cNvPr id="5" name="Picture 6" descr="http://ts1.mm.bing.net/th?&amp;id=JN.EN5z2iTfEduX/JIZxdonrg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via email</a:t>
            </a:r>
          </a:p>
          <a:p>
            <a:r>
              <a:rPr lang="en-US" dirty="0" smtClean="0">
                <a:hlinkClick r:id="rId2"/>
              </a:rPr>
              <a:t>tstepanian@longhill.org</a:t>
            </a:r>
            <a:endParaRPr lang="en-US" dirty="0"/>
          </a:p>
          <a:p>
            <a:r>
              <a:rPr lang="en-US" dirty="0" smtClean="0"/>
              <a:t>Phone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03155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3657600" cy="2615184"/>
          </a:xfrm>
          <a:prstGeom prst="rect">
            <a:avLst/>
          </a:prstGeom>
        </p:spPr>
      </p:pic>
      <p:pic>
        <p:nvPicPr>
          <p:cNvPr id="5" name="Picture 14" descr="http://ts1.mm.bing.net/th?&amp;id=JN.DuzMlCElCe6kgTfL0DeL4g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96029"/>
            <a:ext cx="2383172" cy="173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Student Information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Website: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Genesis: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453" y="1981200"/>
            <a:ext cx="460964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95800"/>
            <a:ext cx="5795281" cy="219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265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7th Grade Math </vt:lpstr>
      <vt:lpstr>About Me</vt:lpstr>
      <vt:lpstr>Math Experience Outside of School</vt:lpstr>
      <vt:lpstr>Home Life</vt:lpstr>
      <vt:lpstr>Expectations</vt:lpstr>
      <vt:lpstr>Goals for Students</vt:lpstr>
      <vt:lpstr>Homework</vt:lpstr>
      <vt:lpstr>Teacher Contact Information</vt:lpstr>
      <vt:lpstr>Student Information</vt:lpstr>
      <vt:lpstr>Course Highlights:</vt:lpstr>
      <vt:lpstr>Grading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tstepanian</dc:creator>
  <cp:lastModifiedBy>Chris</cp:lastModifiedBy>
  <cp:revision>52</cp:revision>
  <dcterms:created xsi:type="dcterms:W3CDTF">2015-06-05T13:13:37Z</dcterms:created>
  <dcterms:modified xsi:type="dcterms:W3CDTF">2016-09-13T21:33:06Z</dcterms:modified>
</cp:coreProperties>
</file>